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3" r:id="rId3"/>
    <p:sldId id="279" r:id="rId4"/>
    <p:sldId id="275" r:id="rId5"/>
    <p:sldId id="274" r:id="rId6"/>
    <p:sldId id="276" r:id="rId7"/>
    <p:sldId id="270" r:id="rId8"/>
    <p:sldId id="269" r:id="rId9"/>
    <p:sldId id="280" r:id="rId10"/>
    <p:sldId id="278" r:id="rId11"/>
    <p:sldId id="271" r:id="rId12"/>
    <p:sldId id="272" r:id="rId13"/>
    <p:sldId id="277" r:id="rId14"/>
    <p:sldId id="268" r:id="rId15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2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34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517FCCCD-D206-47CF-B944-0B3BF2D9079C}" type="datetimeFigureOut">
              <a:rPr lang="de-DE" altLang="de-DE"/>
              <a:pPr>
                <a:defRPr/>
              </a:pPr>
              <a:t>12.05.2025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D59670E0-7F84-4741-B550-65997F2A51F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553552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8F27E609-FD42-4B8F-BE3E-F1EA95C6459B}" type="datetimeFigureOut">
              <a:rPr lang="de-DE" altLang="de-DE"/>
              <a:pPr>
                <a:defRPr/>
              </a:pPr>
              <a:t>12.05.2025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26920C50-29F7-474C-BAE4-5B8F6564B22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90345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de-DE" altLang="de-DE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12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2312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52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2/3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74412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384000" y="1684801"/>
            <a:ext cx="74412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8149199" y="1684801"/>
            <a:ext cx="37188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8149199" y="1152000"/>
            <a:ext cx="37188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81359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_1/3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4426800" y="1684801"/>
            <a:ext cx="74412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384000" y="1684801"/>
            <a:ext cx="37188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26800" y="1152000"/>
            <a:ext cx="74412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384000" y="1152000"/>
            <a:ext cx="37188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04327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_1/3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4266600" y="1684801"/>
            <a:ext cx="37188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384000" y="1684801"/>
            <a:ext cx="37188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66600" y="1152000"/>
            <a:ext cx="37188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384000" y="1152000"/>
            <a:ext cx="37188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1" name="Inhaltsplatzhalter 7"/>
          <p:cNvSpPr>
            <a:spLocks noGrp="1"/>
          </p:cNvSpPr>
          <p:nvPr>
            <p:ph sz="quarter" idx="17"/>
          </p:nvPr>
        </p:nvSpPr>
        <p:spPr>
          <a:xfrm>
            <a:off x="8149200" y="1684801"/>
            <a:ext cx="37188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8149200" y="1152000"/>
            <a:ext cx="37188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3780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75" y="1684338"/>
            <a:ext cx="3635375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83117" y="1684800"/>
            <a:ext cx="7560000" cy="398595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0455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152525"/>
            <a:ext cx="11480800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83117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96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383117" y="1684800"/>
            <a:ext cx="11484000" cy="36322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9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82588" y="2487613"/>
            <a:ext cx="11483975" cy="10795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de-DE" altLang="de-DE" sz="3200" b="1">
                <a:solidFill>
                  <a:schemeClr val="tx2"/>
                </a:solidFill>
              </a:rPr>
              <a:t>Vielen Dank</a:t>
            </a:r>
            <a:br>
              <a:rPr lang="de-DE" altLang="de-DE" sz="3200" b="1">
                <a:solidFill>
                  <a:schemeClr val="tx2"/>
                </a:solidFill>
              </a:rPr>
            </a:br>
            <a:r>
              <a:rPr lang="de-DE" altLang="de-DE" sz="3200" b="1">
                <a:solidFill>
                  <a:schemeClr val="tx2"/>
                </a:solidFill>
              </a:rPr>
              <a:t>für Ihre Aufmerksamkeit</a:t>
            </a:r>
            <a:endParaRPr lang="en-US" altLang="de-DE" sz="3200" b="1">
              <a:solidFill>
                <a:schemeClr val="tx2"/>
              </a:solidFill>
            </a:endParaRPr>
          </a:p>
        </p:txBody>
      </p:sp>
      <p:cxnSp>
        <p:nvCxnSpPr>
          <p:cNvPr id="5" name="Gerader Verbinder 11"/>
          <p:cNvCxnSpPr/>
          <p:nvPr/>
        </p:nvCxnSpPr>
        <p:spPr>
          <a:xfrm>
            <a:off x="360363" y="604043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0" y="3988800"/>
            <a:ext cx="11484000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7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4000" y="473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4000" y="5230801"/>
            <a:ext cx="11484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/>
          <p:cNvCxnSpPr/>
          <p:nvPr/>
        </p:nvCxnSpPr>
        <p:spPr>
          <a:xfrm>
            <a:off x="360363" y="604043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2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7"/>
          <p:cNvCxnSpPr/>
          <p:nvPr/>
        </p:nvCxnSpPr>
        <p:spPr>
          <a:xfrm>
            <a:off x="392113" y="303688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84000" y="3196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73038" y="1684800"/>
            <a:ext cx="11484000" cy="31932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9757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73038" y="1152000"/>
            <a:ext cx="11484000" cy="457884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83117" y="1684801"/>
            <a:ext cx="11484000" cy="3751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76759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_1/3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6288000" y="1684800"/>
            <a:ext cx="55800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384000" y="1684801"/>
            <a:ext cx="55800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8000" y="1152000"/>
            <a:ext cx="5580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384000" y="1152000"/>
            <a:ext cx="5580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07090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195388" y="6227763"/>
            <a:ext cx="7002462" cy="6302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900" dirty="0">
                <a:solidFill>
                  <a:schemeClr val="tx2"/>
                </a:solidFill>
              </a:rPr>
              <a:t>Titel der Präsentation  |  Name des Vortragenden  |  Organisationseinheit  |  00.00.2000  |  Die Fußzeile bietet Platz für einen Text über 3 Zeilen  |  Die Fußzeile bietet Platz für einen Text über 3 Zeilen  |  Die Fußzeile bietet Platz für 3 Zeilen  |  Die Fußzeile bietet Platz für 3 Zeilen  |  Die Fußzeile bietet Platz für 3 Zeilen  |  Die Fußzeile bietet Platz für 3 Zeilen</a:t>
            </a:r>
          </a:p>
          <a:p>
            <a:pPr eaLnBrk="1" hangingPunct="1">
              <a:defRPr/>
            </a:pPr>
            <a:endParaRPr lang="de-DE" altLang="de-DE" sz="900" dirty="0">
              <a:solidFill>
                <a:schemeClr val="tx2"/>
              </a:solidFill>
            </a:endParaRPr>
          </a:p>
        </p:txBody>
      </p:sp>
      <p:cxnSp>
        <p:nvCxnSpPr>
          <p:cNvPr id="11" name="Gerader Verbinder 10"/>
          <p:cNvCxnSpPr/>
          <p:nvPr/>
        </p:nvCxnSpPr>
        <p:spPr>
          <a:xfrm>
            <a:off x="360363" y="81438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60363" y="604043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feld 6"/>
          <p:cNvSpPr txBox="1">
            <a:spLocks noChangeArrowheads="1"/>
          </p:cNvSpPr>
          <p:nvPr/>
        </p:nvSpPr>
        <p:spPr bwMode="auto">
          <a:xfrm>
            <a:off x="-1784350" y="5073650"/>
            <a:ext cx="1668462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000" b="1"/>
              <a:t>Fußzeile anpassen:</a:t>
            </a:r>
            <a:endParaRPr lang="de-DE" altLang="de-DE" sz="1000"/>
          </a:p>
          <a:p>
            <a:pPr eaLnBrk="1" hangingPunct="1">
              <a:defRPr/>
            </a:pPr>
            <a:r>
              <a:rPr lang="de-DE" altLang="de-DE" sz="1000"/>
              <a:t>Zum Anpassen der Fußzeile unter Karteireiter Ansicht &gt; auf Folienmaster klicken. Links in der Übersicht auf die oberste Folie scrollen und dort in die Fußzeile klicken. So wird der Text automatisch auf allen Seiten angepasst.</a:t>
            </a:r>
            <a:endParaRPr lang="de-DE" altLang="de-DE" sz="1000" b="1"/>
          </a:p>
        </p:txBody>
      </p:sp>
      <p:sp>
        <p:nvSpPr>
          <p:cNvPr id="1031" name="Textfeld 13"/>
          <p:cNvSpPr txBox="1">
            <a:spLocks noChangeArrowheads="1"/>
          </p:cNvSpPr>
          <p:nvPr/>
        </p:nvSpPr>
        <p:spPr bwMode="auto">
          <a:xfrm>
            <a:off x="360363" y="6227763"/>
            <a:ext cx="7302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2220154-828B-4C84-BC39-BAE48C2A1705}" type="slidenum">
              <a:rPr lang="de-DE" altLang="de-DE" sz="900">
                <a:solidFill>
                  <a:schemeClr val="tx2"/>
                </a:solidFill>
              </a:rPr>
              <a:pPr eaLnBrk="1" hangingPunct="1"/>
              <a:t>‹Nr.›</a:t>
            </a:fld>
            <a:endParaRPr lang="de-DE" altLang="de-DE" sz="900">
              <a:solidFill>
                <a:schemeClr val="tx2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57" r:id="rId6"/>
    <p:sldLayoutId id="2147483870" r:id="rId7"/>
    <p:sldLayoutId id="2147483858" r:id="rId8"/>
    <p:sldLayoutId id="2147483872" r:id="rId9"/>
    <p:sldLayoutId id="2147483868" r:id="rId10"/>
    <p:sldLayoutId id="2147483869" r:id="rId11"/>
    <p:sldLayoutId id="2147483871" r:id="rId12"/>
    <p:sldLayoutId id="2147483865" r:id="rId13"/>
    <p:sldLayoutId id="2147483866" r:id="rId14"/>
    <p:sldLayoutId id="2147483859" r:id="rId15"/>
    <p:sldLayoutId id="2147483867" r:id="rId16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r>
              <a:rPr lang="en-US" noProof="0" dirty="0">
                <a:ea typeface="ＭＳ Ｐゴシック" panose="020B0600070205080204" pitchFamily="34" charset="-128"/>
              </a:rPr>
              <a:t>Assembly Guide Compliant Baseball Version</a:t>
            </a:r>
            <a:br>
              <a:rPr lang="en-US" noProof="0" dirty="0">
                <a:ea typeface="ＭＳ Ｐゴシック" panose="020B0600070205080204" pitchFamily="34" charset="-128"/>
              </a:rPr>
            </a:br>
            <a:endParaRPr lang="en-US" noProof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0C81D-AA48-E542-D506-8A9077B9F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9E89C8-E7D6-0015-D68B-C48A62087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000" y="1684801"/>
            <a:ext cx="4659055" cy="37512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noProof="0" dirty="0"/>
              <a:t>Solder all the components on the PCB, </a:t>
            </a:r>
            <a:r>
              <a:rPr lang="en-US" b="1" noProof="0" dirty="0"/>
              <a:t>except for the battery holder!!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Adjust the cable of the servo motor to fit the connector on the PCB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Modify one of the accessories of the servo motor to be used to tighten the drive axis on the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Add a little bit of </a:t>
            </a:r>
            <a:r>
              <a:rPr lang="en-US" noProof="0" dirty="0" err="1"/>
              <a:t>loctide</a:t>
            </a:r>
            <a:r>
              <a:rPr lang="en-US" noProof="0" dirty="0"/>
              <a:t> or instant glue to the drive axis thread and attach the drive axis to the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Insert the bearings in the CFMs</a:t>
            </a:r>
          </a:p>
          <a:p>
            <a:pPr marL="558800" lvl="1" indent="-342900">
              <a:buFont typeface="+mj-lt"/>
              <a:buAutoNum type="arabicPeriod"/>
            </a:pPr>
            <a:r>
              <a:rPr lang="en-US" noProof="0" dirty="0"/>
              <a:t>Small bearings at the motor</a:t>
            </a:r>
          </a:p>
          <a:p>
            <a:pPr marL="558800" lvl="1" indent="-342900">
              <a:buFont typeface="+mj-lt"/>
              <a:buAutoNum type="arabicPeriod"/>
            </a:pPr>
            <a:r>
              <a:rPr lang="en-US" noProof="0" dirty="0"/>
              <a:t>Large bearings at the fixed axis</a:t>
            </a:r>
          </a:p>
          <a:p>
            <a:pPr marL="342900" indent="-342900">
              <a:buFont typeface="+mj-lt"/>
              <a:buAutoNum type="arabicPeriod"/>
            </a:pPr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57606AC-6327-419A-FBB8-AF0CD918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Assembly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04899B-FF74-1C0A-65A8-9771DEB6C15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Assembly Drivetrain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683EA-801B-D4E8-841F-11D638FC7E61}"/>
              </a:ext>
            </a:extLst>
          </p:cNvPr>
          <p:cNvSpPr txBox="1"/>
          <p:nvPr/>
        </p:nvSpPr>
        <p:spPr>
          <a:xfrm>
            <a:off x="5544104" y="1684801"/>
            <a:ext cx="626389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ea typeface="ＭＳ Ｐゴシック" charset="0"/>
                <a:cs typeface="Arial" panose="020B0604020202020204" pitchFamily="34" charset="0"/>
              </a:rPr>
              <a:t>Press</a:t>
            </a: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 the CFMs in the PCB</a:t>
            </a:r>
          </a:p>
          <a:p>
            <a:pPr marL="558800" lvl="1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Make sure it is orientated in the right way</a:t>
            </a:r>
          </a:p>
          <a:p>
            <a:pPr marL="342900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Insert the battery holder and solder it in position</a:t>
            </a:r>
          </a:p>
          <a:p>
            <a:pPr marL="342900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Insert the nut and set screw to both pulleys</a:t>
            </a:r>
          </a:p>
          <a:p>
            <a:pPr marL="342900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Insert the motor with axis through the bearings and make sure to place the pulley and belt in between the CFMs</a:t>
            </a:r>
          </a:p>
          <a:p>
            <a:pPr marL="342900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Insert a screw to attach the servo motor to the CFM</a:t>
            </a:r>
          </a:p>
          <a:p>
            <a:pPr marL="342900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Tighten the set screw in the pulley with a little bit of </a:t>
            </a:r>
            <a:r>
              <a:rPr lang="en-US" noProof="0" dirty="0" err="1">
                <a:ea typeface="ＭＳ Ｐゴシック" charset="0"/>
                <a:cs typeface="Arial" panose="020B0604020202020204" pitchFamily="34" charset="0"/>
              </a:rPr>
              <a:t>loctide</a:t>
            </a:r>
            <a:endParaRPr lang="en-US" noProof="0" dirty="0">
              <a:ea typeface="ＭＳ Ｐゴシック" charset="0"/>
              <a:cs typeface="Arial" panose="020B0604020202020204" pitchFamily="34" charset="0"/>
            </a:endParaRPr>
          </a:p>
          <a:p>
            <a:pPr marL="342900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Add the bumper</a:t>
            </a:r>
          </a:p>
          <a:p>
            <a:pPr marL="342900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Insert fixed axis through the CFMs with the pulley and belt in between</a:t>
            </a:r>
          </a:p>
          <a:p>
            <a:pPr marL="342900" indent="-342900" eaLnBrk="1" hangingPunct="1">
              <a:buClr>
                <a:schemeClr val="tx2"/>
              </a:buClr>
              <a:buFont typeface="+mj-lt"/>
              <a:buAutoNum type="arabicPeriod"/>
            </a:pP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Tighten the pulley again with a little bit of </a:t>
            </a:r>
            <a:r>
              <a:rPr lang="en-US" noProof="0" dirty="0" err="1">
                <a:ea typeface="ＭＳ Ｐゴシック" charset="0"/>
                <a:cs typeface="Arial" panose="020B0604020202020204" pitchFamily="34" charset="0"/>
              </a:rPr>
              <a:t>loctide</a:t>
            </a:r>
            <a:r>
              <a:rPr lang="en-US" noProof="0" dirty="0">
                <a:ea typeface="ＭＳ Ｐゴシック" charset="0"/>
                <a:cs typeface="Arial" panose="020B0604020202020204" pitchFamily="34" charset="0"/>
              </a:rPr>
              <a:t> on the setscrew</a:t>
            </a:r>
          </a:p>
        </p:txBody>
      </p:sp>
    </p:spTree>
    <p:extLst>
      <p:ext uri="{BB962C8B-B14F-4D97-AF65-F5344CB8AC3E}">
        <p14:creationId xmlns:p14="http://schemas.microsoft.com/office/powerpoint/2010/main" val="165923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5BAD59-ED45-C832-6883-757693A1F11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noProof="0" dirty="0"/>
              <a:t>Put alignment pins in one half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Glue shells together with flexible glue, make sure the two halves align</a:t>
            </a:r>
          </a:p>
          <a:p>
            <a:pPr marL="558800" lvl="1" indent="-342900">
              <a:buFont typeface="+mj-lt"/>
              <a:buAutoNum type="arabicPeriod"/>
            </a:pPr>
            <a:r>
              <a:rPr lang="en-US" noProof="0" dirty="0"/>
              <a:t>Don’t use to much glue, hazing will occur (turning white), and the glue will prevent proper welding of the two halves later</a:t>
            </a:r>
          </a:p>
          <a:p>
            <a:pPr marL="558800" lvl="1" indent="-342900">
              <a:buFont typeface="+mj-lt"/>
              <a:buAutoNum type="arabicPeriod"/>
            </a:pPr>
            <a:r>
              <a:rPr lang="en-US" noProof="0" dirty="0"/>
              <a:t>Glue it only to keep it in place for the welding part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Let the glue dry (at least an hour)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Prepare the welding of the two halves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Weld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Let it cool down (at least an hours)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EF50927-EDEA-4179-788F-FE668E4F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Assembly</a:t>
            </a: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3B7EDE64-3B78-555E-F2B2-EA612BB86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316091"/>
              </p:ext>
            </p:extLst>
          </p:nvPr>
        </p:nvGraphicFramePr>
        <p:xfrm>
          <a:off x="4518240" y="1177180"/>
          <a:ext cx="127386" cy="8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386">
                  <a:extLst>
                    <a:ext uri="{9D8B030D-6E8A-4147-A177-3AD203B41FA5}">
                      <a16:colId xmlns:a16="http://schemas.microsoft.com/office/drawing/2014/main" val="1949079021"/>
                    </a:ext>
                  </a:extLst>
                </a:gridCol>
              </a:tblGrid>
              <a:tr h="8588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u="none" strike="noStrike" noProof="0" dirty="0">
                          <a:effectLst/>
                        </a:rPr>
                        <a:t> </a:t>
                      </a:r>
                      <a:endParaRPr lang="en-US" sz="3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1" marR="2951" marT="2951" marB="0" anchor="b"/>
                </a:tc>
                <a:extLst>
                  <a:ext uri="{0D108BD9-81ED-4DB2-BD59-A6C34878D82A}">
                    <a16:rowId xmlns:a16="http://schemas.microsoft.com/office/drawing/2014/main" val="323775346"/>
                  </a:ext>
                </a:extLst>
              </a:tr>
            </a:tbl>
          </a:graphicData>
        </a:graphic>
      </p:graphicFrame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0B40AEE-D662-0190-F936-3D8AFD85586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Assembly Half shells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89BCF0-0930-C883-C0F4-2A62D34B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82" y="2520651"/>
            <a:ext cx="1973855" cy="1289320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8BD11761-F946-C3F1-75BF-A14428D12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543" y="261934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ABF1D3-55B1-0B78-191D-DCAFF319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82" y="4281907"/>
            <a:ext cx="1154991" cy="115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8B1FB11-C2BD-6152-3D94-92BA9E4A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877" y="300811"/>
            <a:ext cx="1973061" cy="170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926394-AEF6-B8AB-31CC-C2D7F7AA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355" y="489806"/>
            <a:ext cx="1476375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9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D063F-249E-95D7-D55E-4010EE400F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000" y="1684801"/>
            <a:ext cx="4659055" cy="37512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noProof="0" dirty="0"/>
              <a:t>Insert the suspension hubs in the shell. Do this by press fitting it through like in the picture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B78E2F-053B-9280-A54A-DCFB82BC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Assembly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010FA15-F9A9-EC94-51E1-E1A4BD78DF4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Assembly Suspension</a:t>
            </a:r>
          </a:p>
        </p:txBody>
      </p:sp>
    </p:spTree>
    <p:extLst>
      <p:ext uri="{BB962C8B-B14F-4D97-AF65-F5344CB8AC3E}">
        <p14:creationId xmlns:p14="http://schemas.microsoft.com/office/powerpoint/2010/main" val="4227469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D7DC6-A221-D517-709A-93937358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59BE9-53F1-3732-A716-74B6DAF47B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000" y="1684801"/>
            <a:ext cx="4659055" cy="37512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noProof="0" dirty="0"/>
              <a:t>Start stitching the first half of the ball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Connect the suspension hubs to the fixed axis with the drivetrain in the middle</a:t>
            </a:r>
          </a:p>
          <a:p>
            <a:pPr marL="558800" lvl="1" indent="-342900">
              <a:buFont typeface="+mj-lt"/>
              <a:buAutoNum type="arabicPeriod"/>
            </a:pPr>
            <a:r>
              <a:rPr lang="en-US" noProof="0" dirty="0"/>
              <a:t>Use the pins to do so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Finish the stitching of the rest of the ball</a:t>
            </a:r>
          </a:p>
          <a:p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57F56A-06D1-8D0B-B4F1-30B8FC10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Assembly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36AEFD6-68BB-BA8B-8E92-730AC025045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Assembly Whole ball</a:t>
            </a:r>
          </a:p>
        </p:txBody>
      </p:sp>
    </p:spTree>
    <p:extLst>
      <p:ext uri="{BB962C8B-B14F-4D97-AF65-F5344CB8AC3E}">
        <p14:creationId xmlns:p14="http://schemas.microsoft.com/office/powerpoint/2010/main" val="232705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platzhalter 1"/>
          <p:cNvSpPr>
            <a:spLocks noGrp="1"/>
          </p:cNvSpPr>
          <p:nvPr>
            <p:ph type="body" sz="quarter" idx="11"/>
          </p:nvPr>
        </p:nvSpPr>
        <p:spPr bwMode="auto">
          <a:xfrm>
            <a:off x="384175" y="3989388"/>
            <a:ext cx="11483975" cy="1655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noProof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E3797F1-817A-DDB9-18EE-B820A5B87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038" y="1152000"/>
            <a:ext cx="5722962" cy="4578844"/>
          </a:xfrm>
        </p:spPr>
        <p:txBody>
          <a:bodyPr/>
          <a:lstStyle/>
          <a:p>
            <a:r>
              <a:rPr lang="en-US" noProof="0" dirty="0"/>
              <a:t>Test out different materials</a:t>
            </a:r>
          </a:p>
          <a:p>
            <a:pPr lvl="1"/>
            <a:r>
              <a:rPr lang="en-US" noProof="0" dirty="0"/>
              <a:t>TPC more elastic less damping</a:t>
            </a:r>
          </a:p>
          <a:p>
            <a:pPr lvl="1"/>
            <a:r>
              <a:rPr lang="en-US" noProof="0" dirty="0"/>
              <a:t>TPU90A or TPU85A less dense material, so lighter but less stiff</a:t>
            </a:r>
          </a:p>
          <a:p>
            <a:pPr lvl="1"/>
            <a:r>
              <a:rPr lang="en-US" noProof="0" dirty="0"/>
              <a:t>TPE ??</a:t>
            </a:r>
          </a:p>
          <a:p>
            <a:pPr lvl="1"/>
            <a:r>
              <a:rPr lang="en-US" noProof="0" dirty="0" err="1"/>
              <a:t>VarioShore</a:t>
            </a:r>
            <a:r>
              <a:rPr lang="en-US" noProof="0" dirty="0"/>
              <a:t> can change the density and with that change the stiffness</a:t>
            </a:r>
          </a:p>
          <a:p>
            <a:r>
              <a:rPr lang="en-US" noProof="0" dirty="0"/>
              <a:t>All of them need proper tuning of the print settings in order to print well</a:t>
            </a:r>
          </a:p>
          <a:p>
            <a:endParaRPr lang="en-US" dirty="0"/>
          </a:p>
          <a:p>
            <a:endParaRPr lang="en-US" noProof="0" dirty="0"/>
          </a:p>
          <a:p>
            <a:endParaRPr lang="en-US" dirty="0"/>
          </a:p>
          <a:p>
            <a:r>
              <a:rPr lang="en-US" noProof="0" dirty="0"/>
              <a:t>Charging connection through the shell</a:t>
            </a:r>
          </a:p>
          <a:p>
            <a:r>
              <a:rPr lang="en-US" dirty="0"/>
              <a:t>On/off button through the shell</a:t>
            </a:r>
          </a:p>
          <a:p>
            <a:r>
              <a:rPr lang="en-US" noProof="0" dirty="0"/>
              <a:t>Add encoder</a:t>
            </a:r>
          </a:p>
          <a:p>
            <a:endParaRPr lang="en-US" noProof="0" dirty="0"/>
          </a:p>
          <a:p>
            <a:endParaRPr lang="en-US" noProof="0" dirty="0"/>
          </a:p>
          <a:p>
            <a:pPr lvl="1"/>
            <a:endParaRPr lang="en-US" noProof="0" dirty="0"/>
          </a:p>
          <a:p>
            <a:pPr marL="215900" lvl="1" indent="0">
              <a:buNone/>
            </a:pPr>
            <a:endParaRPr lang="en-US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E4DF996-41E5-3B0B-FCE2-90354B30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Improvements</a:t>
            </a:r>
          </a:p>
        </p:txBody>
      </p:sp>
    </p:spTree>
    <p:extLst>
      <p:ext uri="{BB962C8B-B14F-4D97-AF65-F5344CB8AC3E}">
        <p14:creationId xmlns:p14="http://schemas.microsoft.com/office/powerpoint/2010/main" val="336546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075F-5E94-AAD7-9225-E1A40DC46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67931-25CB-CDB7-F6B9-38147091B4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Follow the technical drawings</a:t>
            </a:r>
          </a:p>
          <a:p>
            <a:r>
              <a:rPr lang="en-US" noProof="0" dirty="0"/>
              <a:t>The drive axis can be made on a lathe</a:t>
            </a:r>
          </a:p>
          <a:p>
            <a:r>
              <a:rPr lang="en-US" noProof="0" dirty="0"/>
              <a:t>The fixed axis can be done on a milling machine or by hand with some additional aiding pieces to drill in a round bar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EC6783-7624-12B4-4389-EBFF15F4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Manufacturing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2C8836-FDBB-69D8-9388-D9D8B37F6F6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Making the axes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5D1DF5F-CCE9-2066-3A81-234D0AAC4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600"/>
            <a:ext cx="5367690" cy="29988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40F9F32-2E3D-17C8-465C-1F5B625D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187" y="3429000"/>
            <a:ext cx="4547581" cy="2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49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6165B-7F2C-3F73-D770-7384A9C6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4030F4-8622-7951-D917-94AAD82EFB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0" dirty="0"/>
              <a:t>See print settings for PLA (standard settings)</a:t>
            </a:r>
          </a:p>
          <a:p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26FCF-60A7-E58A-45BA-CAB18DDAB4C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Infill rate is 15%</a:t>
            </a:r>
          </a:p>
          <a:p>
            <a:r>
              <a:rPr lang="en-US" noProof="0" dirty="0"/>
              <a:t>Could make the center hole a bit smaller and drill to the right size</a:t>
            </a:r>
          </a:p>
          <a:p>
            <a:pPr lvl="1"/>
            <a:r>
              <a:rPr lang="en-US" noProof="0" dirty="0"/>
              <a:t>This could make the holes more precise and centered</a:t>
            </a:r>
          </a:p>
          <a:p>
            <a:r>
              <a:rPr lang="en-US" noProof="0" dirty="0"/>
              <a:t>Support can be added to make the </a:t>
            </a:r>
            <a:r>
              <a:rPr lang="en-US" noProof="0" dirty="0" err="1"/>
              <a:t>v-shape</a:t>
            </a:r>
            <a:r>
              <a:rPr lang="en-US" noProof="0" dirty="0"/>
              <a:t> better</a:t>
            </a:r>
          </a:p>
          <a:p>
            <a:r>
              <a:rPr lang="en-US" noProof="0" dirty="0"/>
              <a:t>Or printed in two halves and glued together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624CDC-7BF0-AB60-77C9-C9108AC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Manufacturing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CCB4E96-20A7-36BB-3FA0-F9A9A24EC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Print settings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EA7279-C859-D952-3D54-926B2E6E021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Printing the pulleys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60FD68-8648-58D2-4A64-1E95DF1C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02" y="2314575"/>
            <a:ext cx="5614931" cy="362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D2DED-CDA7-FBB3-4F4B-C9B49235D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90F98E1-4AC2-F680-5E79-594CB74DF8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0" dirty="0"/>
              <a:t>See print settings for TPU 95A</a:t>
            </a:r>
          </a:p>
          <a:p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596844-9BFD-8630-9DC2-03D8D76E909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Infill rate is </a:t>
            </a:r>
            <a:r>
              <a:rPr lang="en-US" b="1" noProof="0" dirty="0"/>
              <a:t>80%</a:t>
            </a:r>
          </a:p>
          <a:p>
            <a:r>
              <a:rPr lang="en-US" noProof="0" dirty="0"/>
              <a:t>You can print two at the same time</a:t>
            </a:r>
          </a:p>
          <a:p>
            <a:r>
              <a:rPr lang="en-US" noProof="0" dirty="0"/>
              <a:t>No support needed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7D7C23-AB86-B613-142F-D3A29CBE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Manufacturing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02A48A-751B-7A84-93C4-3DDC08803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Print settings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03C33C-93C3-5196-B261-571C23233E7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Printing the CFM </a:t>
            </a:r>
            <a:r>
              <a:rPr lang="en-US" noProof="0" dirty="0" err="1"/>
              <a:t>snapfit</a:t>
            </a:r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4DE068-658F-03FF-E3B0-AD0D126B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02" y="2379215"/>
            <a:ext cx="5280608" cy="32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0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376CD-CD20-7391-EF82-A2EDA984C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61F8AAD-9284-F98E-F27F-96459E7D9E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0" dirty="0"/>
              <a:t>See TPU print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B9DED-1321-DD4E-2E29-8DC91E6CB31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Infill rate is 15%</a:t>
            </a:r>
          </a:p>
          <a:p>
            <a:r>
              <a:rPr lang="en-US" noProof="0" dirty="0"/>
              <a:t>Add support for the top part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00A3017-1668-8620-51AA-952ADAD5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Manufacturing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643393-61B6-B4D5-FB9A-94E283E20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Print settings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F9A62A-A7FA-64CD-7FCC-B0EECE5B98D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Printing the bumper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BC7000-3CB7-3B64-9501-FCEFAF72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71" y="2438363"/>
            <a:ext cx="6401129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4276F2-C8C9-D879-6D44-716D0F139B0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0" dirty="0"/>
              <a:t>See TPU print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4510F6-1FF9-50AA-FCDA-F3E003B6919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Infill rate is 15%</a:t>
            </a:r>
          </a:p>
          <a:p>
            <a:r>
              <a:rPr lang="en-US" noProof="0" dirty="0"/>
              <a:t>You can print two at the same time (depending on the bed size)</a:t>
            </a:r>
          </a:p>
          <a:p>
            <a:r>
              <a:rPr lang="en-US" noProof="0" dirty="0"/>
              <a:t>No support needed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4A08B1-1CE5-7843-4A4A-E684B09C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Manufacturing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724CF9D-8D48-B8C0-3822-1AA4C099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Print settings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C5401B-5D90-FC4F-883B-5ACF886D9F52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Printing the suspension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11F5919-2892-3196-C6EE-EC5D6997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01" y="2254929"/>
            <a:ext cx="5023795" cy="35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BF3BB3-830E-27A9-6DFE-4AB8072D2A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0" dirty="0"/>
              <a:t>See print settings for TPU 95A</a:t>
            </a:r>
          </a:p>
          <a:p>
            <a:pPr lvl="1"/>
            <a:r>
              <a:rPr lang="en-US" dirty="0"/>
              <a:t>Normal 2 wall perimeter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fuzzy skin on outside wall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AF19C3-360C-A456-EEBA-4FAFA698D9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Infill rate is 15%, pattern: Gyroid</a:t>
            </a:r>
          </a:p>
          <a:p>
            <a:r>
              <a:rPr lang="en-US" noProof="0" dirty="0"/>
              <a:t>You can print two at the same time</a:t>
            </a:r>
          </a:p>
          <a:p>
            <a:r>
              <a:rPr lang="en-US" dirty="0"/>
              <a:t>Choose between fuzzy skin or normal 2 wall perimeter</a:t>
            </a:r>
          </a:p>
          <a:p>
            <a:pPr lvl="1"/>
            <a:r>
              <a:rPr lang="en-US" dirty="0"/>
              <a:t>Normal print settings are more reliable to print</a:t>
            </a:r>
          </a:p>
          <a:p>
            <a:pPr lvl="1"/>
            <a:r>
              <a:rPr lang="en-US" dirty="0"/>
              <a:t>Fuzzy skin is slightly lighter</a:t>
            </a:r>
          </a:p>
          <a:p>
            <a:pPr lvl="1"/>
            <a:r>
              <a:rPr lang="en-US" noProof="0" dirty="0"/>
              <a:t>Fuzzy skin adds texture to the surface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endParaRPr lang="en-US" b="1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69395D-5512-C17C-CFB8-7F427AA6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Manufacturing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C576D3A-3A0B-D07D-70A4-8EADA6C7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Print settings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C3FCD0-C7F9-C5B3-E587-22E6374707D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Printing the shells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5A84067-1105-F41C-C490-0F5FF357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033" y="4731798"/>
            <a:ext cx="5065967" cy="212620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790756E-48DD-2A8B-9139-32683116C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033" y="2274822"/>
            <a:ext cx="5065967" cy="207007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C7F6557-D0AF-53A6-B54A-86B40FE9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073" b="1748"/>
          <a:stretch/>
        </p:blipFill>
        <p:spPr>
          <a:xfrm>
            <a:off x="1045036" y="3647015"/>
            <a:ext cx="4672534" cy="30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7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E446-4162-C61F-2F64-51EA8B695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0CEBC91-7577-BC7C-DDDB-556BB4DA18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6389" y="1684800"/>
            <a:ext cx="7251612" cy="3751263"/>
          </a:xfrm>
        </p:spPr>
        <p:txBody>
          <a:bodyPr/>
          <a:lstStyle/>
          <a:p>
            <a:pPr lvl="1"/>
            <a:r>
              <a:rPr lang="en-US" dirty="0"/>
              <a:t>Load modifier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 fuzzy skin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1E20C-034D-33C4-6304-2A71A134B1D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000" y="1684801"/>
            <a:ext cx="4059152" cy="375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Fuzzy skin:</a:t>
            </a:r>
            <a:endParaRPr lang="en-US" noProof="0" dirty="0"/>
          </a:p>
          <a:p>
            <a:r>
              <a:rPr lang="en-US" noProof="0" dirty="0"/>
              <a:t>Print with </a:t>
            </a:r>
            <a:r>
              <a:rPr lang="en-US" b="1" noProof="0" dirty="0"/>
              <a:t>1 wall thickness</a:t>
            </a:r>
          </a:p>
          <a:p>
            <a:r>
              <a:rPr lang="en-US" noProof="0" dirty="0"/>
              <a:t>Use fuzzy skin to increase the wall thickness on the outside (Use the modifiers in the print folder to get the fuzzy skin only on the outside)</a:t>
            </a:r>
          </a:p>
          <a:p>
            <a:endParaRPr lang="en-US" b="1" noProof="0" dirty="0"/>
          </a:p>
          <a:p>
            <a:endParaRPr lang="en-US" b="1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A7FC01-5361-2CDB-82CA-7FBA4C2A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Manufacturing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8F317D-2293-8314-3ECA-8FA6C443F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450" y="1152000"/>
            <a:ext cx="5580000" cy="252000"/>
          </a:xfrm>
        </p:spPr>
        <p:txBody>
          <a:bodyPr/>
          <a:lstStyle/>
          <a:p>
            <a:r>
              <a:rPr lang="en-US" noProof="0" dirty="0"/>
              <a:t>Print settings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7E93B0-90D3-CC4C-755A-6789ED805B2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noProof="0" dirty="0"/>
              <a:t>Printing the shell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066999-33E5-BD5C-1D67-DBDD0A8D5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95" b="10486"/>
          <a:stretch/>
        </p:blipFill>
        <p:spPr>
          <a:xfrm>
            <a:off x="7352184" y="221399"/>
            <a:ext cx="3863484" cy="30674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DBACF72-5836-BEBB-5B78-2D542F7B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011" y="3755330"/>
            <a:ext cx="5262455" cy="30674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14D558-C986-278F-D1ED-C8761480D0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142"/>
          <a:stretch/>
        </p:blipFill>
        <p:spPr>
          <a:xfrm>
            <a:off x="416100" y="3590663"/>
            <a:ext cx="3994951" cy="21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77664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_Master_RWTH_Institute_16zu9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_Master_RWTH_Verwaltung_ohne_addin_16zu9.pot [Kompatibilitätsmodus]" id="{12157BE7-C41B-4251-A630-7876F5189DEC}" vid="{D5CAF79C-9B5F-40C2-AC3C-45C714C492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16.9</Template>
  <TotalTime>0</TotalTime>
  <Words>718</Words>
  <Application>Microsoft Office PowerPoint</Application>
  <PresentationFormat>Breitbild</PresentationFormat>
  <Paragraphs>128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ＭＳ Ｐゴシック</vt:lpstr>
      <vt:lpstr>Arial</vt:lpstr>
      <vt:lpstr>Calibri</vt:lpstr>
      <vt:lpstr>Symbol</vt:lpstr>
      <vt:lpstr>Wingdings</vt:lpstr>
      <vt:lpstr>Präsentation_Master_RWTH_Institute_16zu9</vt:lpstr>
      <vt:lpstr>Assembly Guide Compliant Baseball Version </vt:lpstr>
      <vt:lpstr>Improvements</vt:lpstr>
      <vt:lpstr>Manufacturing</vt:lpstr>
      <vt:lpstr>Manufacturing</vt:lpstr>
      <vt:lpstr>Manufacturing</vt:lpstr>
      <vt:lpstr>Manufacturing</vt:lpstr>
      <vt:lpstr>Manufacturing</vt:lpstr>
      <vt:lpstr>Manufacturing</vt:lpstr>
      <vt:lpstr>Manufacturing</vt:lpstr>
      <vt:lpstr>Assembly</vt:lpstr>
      <vt:lpstr>Assembly</vt:lpstr>
      <vt:lpstr>Assembly</vt:lpstr>
      <vt:lpstr>Assembly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Jassmann</dc:creator>
  <cp:lastModifiedBy>Bart Horstman</cp:lastModifiedBy>
  <cp:revision>16</cp:revision>
  <dcterms:created xsi:type="dcterms:W3CDTF">2019-12-10T08:52:22Z</dcterms:created>
  <dcterms:modified xsi:type="dcterms:W3CDTF">2025-05-12T12:56:19Z</dcterms:modified>
</cp:coreProperties>
</file>